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8" r:id="rId2"/>
    <p:sldId id="261" r:id="rId3"/>
    <p:sldId id="263" r:id="rId4"/>
    <p:sldId id="264" r:id="rId5"/>
    <p:sldId id="265" r:id="rId6"/>
    <p:sldId id="266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" roundtripDataSignature="AMtx7miwIgsM3IInNC7IAEmpXvjC6uhY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5D0EDA-7DB7-4499-ACAF-B607AEF1F999}">
  <a:tblStyle styleId="{025D0EDA-7DB7-4499-ACAF-B607AEF1F999}" styleName="Table_0">
    <a:wholeTbl>
      <a:tcTxStyle>
        <a:font>
          <a:latin typeface="Arial"/>
          <a:ea typeface="Arial"/>
          <a:cs typeface="Arial"/>
        </a:font>
        <a:schemeClr val="tx1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4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36211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43642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7063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08357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6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/>
          <p:nvPr/>
        </p:nvSpPr>
        <p:spPr>
          <a:xfrm>
            <a:off x="2301833" y="2823358"/>
            <a:ext cx="7588333" cy="1211283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>
              <a:buClr>
                <a:schemeClr val="lt1"/>
              </a:buClr>
              <a:buSzPts val="450"/>
            </a:pPr>
            <a:r>
              <a:rPr lang="es-ES" sz="1800" dirty="0">
                <a:solidFill>
                  <a:schemeClr val="lt1"/>
                </a:solidFill>
              </a:rPr>
              <a:t>CF01_2_interactivo_clientes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6"/>
          <p:cNvSpPr txBox="1"/>
          <p:nvPr/>
        </p:nvSpPr>
        <p:spPr>
          <a:xfrm>
            <a:off x="8385911" y="1186612"/>
            <a:ext cx="3345666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Favor realizar gráfico con cuatro botones. Al dar clic en cada uno, se abre un cuadro de diálogo con su texto e imagen correspondiente, tal como se presentan en las siguientes diapositivas.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 ideal es que en cada una de las imágenes internas, quien aparezca sea el mismo avatar a quien se esté refiriendo. 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243260"/>
            <a:ext cx="3948174" cy="161473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www.freepik.es</a:t>
            </a:r>
            <a:r>
              <a:rPr lang="es-ES" sz="1200" dirty="0">
                <a:solidFill>
                  <a:schemeClr val="dk1"/>
                </a:solidFill>
              </a:rPr>
              <a:t>/vector-gratis/avatares-redondos-rostros-personas-retratos-comicos-usuarios-felices-redes-sociales_22676039.htm#query=tipos%20de%20clientes&amp;position=25&amp;from_view=</a:t>
            </a:r>
            <a:r>
              <a:rPr lang="es-ES" sz="1200" dirty="0" err="1">
                <a:solidFill>
                  <a:schemeClr val="dk1"/>
                </a:solidFill>
              </a:rPr>
              <a:t>search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FB8E25-614F-BE4A-AE17-D195765748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08" t="5541" r="50088" b="65570"/>
          <a:stretch/>
        </p:blipFill>
        <p:spPr>
          <a:xfrm>
            <a:off x="1029742" y="3574458"/>
            <a:ext cx="1402521" cy="14321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ADCBAD-0C24-5D42-9F4B-1DE92991DC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96" t="66190" r="50000" b="4921"/>
          <a:stretch/>
        </p:blipFill>
        <p:spPr>
          <a:xfrm>
            <a:off x="5742483" y="2350344"/>
            <a:ext cx="1402521" cy="14321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12BAD0-3567-7141-BE78-AD97F45BED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06" t="6192" r="62291" b="64919"/>
          <a:stretch/>
        </p:blipFill>
        <p:spPr>
          <a:xfrm>
            <a:off x="5742482" y="4658139"/>
            <a:ext cx="1402522" cy="14321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65BFA2-8BF1-3B43-BEB3-3F0601F39F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673" t="35928" r="25823" b="35183"/>
          <a:stretch/>
        </p:blipFill>
        <p:spPr>
          <a:xfrm>
            <a:off x="1029742" y="560068"/>
            <a:ext cx="1402521" cy="1432112"/>
          </a:xfrm>
          <a:prstGeom prst="rect">
            <a:avLst/>
          </a:prstGeom>
        </p:spPr>
      </p:pic>
      <p:sp>
        <p:nvSpPr>
          <p:cNvPr id="3" name="Alternate Process 2">
            <a:extLst>
              <a:ext uri="{FF2B5EF4-FFF2-40B4-BE49-F238E27FC236}">
                <a16:creationId xmlns:a16="http://schemas.microsoft.com/office/drawing/2014/main" id="{83E4863E-A469-5C42-8916-E25EAE6198C0}"/>
              </a:ext>
            </a:extLst>
          </p:cNvPr>
          <p:cNvSpPr/>
          <p:nvPr/>
        </p:nvSpPr>
        <p:spPr>
          <a:xfrm>
            <a:off x="2186456" y="1276124"/>
            <a:ext cx="4160555" cy="821616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03CF4-24C8-5140-BD3F-78ABA00DE7FA}"/>
              </a:ext>
            </a:extLst>
          </p:cNvPr>
          <p:cNvSpPr/>
          <p:nvPr/>
        </p:nvSpPr>
        <p:spPr>
          <a:xfrm>
            <a:off x="2376642" y="1363766"/>
            <a:ext cx="35038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b="1" dirty="0"/>
              <a:t>Cliente actual: </a:t>
            </a:r>
            <a:r>
              <a:rPr lang="es-ES_tradnl" sz="1200" dirty="0"/>
              <a:t>es aquel quien tiene actualmente la relación comercial con la empresa, adquiere los productos y paga por ellos.</a:t>
            </a:r>
          </a:p>
        </p:txBody>
      </p:sp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4BEAD0AB-AEC2-894D-A013-D9EBC813A01D}"/>
              </a:ext>
            </a:extLst>
          </p:cNvPr>
          <p:cNvSpPr/>
          <p:nvPr/>
        </p:nvSpPr>
        <p:spPr>
          <a:xfrm>
            <a:off x="5929390" y="1656677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648B448-C8EC-FD44-927E-F55D09C397CF}"/>
              </a:ext>
            </a:extLst>
          </p:cNvPr>
          <p:cNvSpPr/>
          <p:nvPr/>
        </p:nvSpPr>
        <p:spPr>
          <a:xfrm>
            <a:off x="1656677" y="2273268"/>
            <a:ext cx="4242590" cy="1114294"/>
          </a:xfrm>
          <a:prstGeom prst="roundRect">
            <a:avLst>
              <a:gd name="adj" fmla="val 980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BF8EB3-0291-344B-9D98-A19078D00869}"/>
              </a:ext>
            </a:extLst>
          </p:cNvPr>
          <p:cNvSpPr/>
          <p:nvPr/>
        </p:nvSpPr>
        <p:spPr>
          <a:xfrm>
            <a:off x="2186456" y="2360911"/>
            <a:ext cx="3537127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100" b="1" dirty="0"/>
              <a:t>Cliente potencial: </a:t>
            </a:r>
            <a:r>
              <a:rPr lang="es-ES_tradnl" sz="1100" dirty="0"/>
              <a:t>es aquella persona o empresa que cumple las características de interés para la empresa porque requiere el producto y tiene capacidad adquisitiva (recursos o fuentes de financiación) para adquirirlo, pero aún no lo ha hecho.</a:t>
            </a:r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B92ECB47-A892-7D41-BE0D-7D5CF1DFBF05}"/>
              </a:ext>
            </a:extLst>
          </p:cNvPr>
          <p:cNvSpPr/>
          <p:nvPr/>
        </p:nvSpPr>
        <p:spPr>
          <a:xfrm>
            <a:off x="1058513" y="2972238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7" name="Alternate Process 16">
            <a:extLst>
              <a:ext uri="{FF2B5EF4-FFF2-40B4-BE49-F238E27FC236}">
                <a16:creationId xmlns:a16="http://schemas.microsoft.com/office/drawing/2014/main" id="{D261982B-1AE4-294F-99D3-620B4C822EC4}"/>
              </a:ext>
            </a:extLst>
          </p:cNvPr>
          <p:cNvSpPr/>
          <p:nvPr/>
        </p:nvSpPr>
        <p:spPr>
          <a:xfrm>
            <a:off x="2053895" y="3624252"/>
            <a:ext cx="4160555" cy="821616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482E55-0177-CF47-BDA8-284D4699DB7D}"/>
              </a:ext>
            </a:extLst>
          </p:cNvPr>
          <p:cNvSpPr/>
          <p:nvPr/>
        </p:nvSpPr>
        <p:spPr>
          <a:xfrm>
            <a:off x="2274127" y="3816773"/>
            <a:ext cx="35038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b="1" dirty="0"/>
              <a:t>Usuario: </a:t>
            </a:r>
            <a:r>
              <a:rPr lang="es-ES_tradnl" sz="1200" dirty="0"/>
              <a:t>es el agente que utiliza los productos intangibles de la empresa.</a:t>
            </a:r>
          </a:p>
        </p:txBody>
      </p:sp>
      <p:sp>
        <p:nvSpPr>
          <p:cNvPr id="19" name="Alternate Process 18">
            <a:extLst>
              <a:ext uri="{FF2B5EF4-FFF2-40B4-BE49-F238E27FC236}">
                <a16:creationId xmlns:a16="http://schemas.microsoft.com/office/drawing/2014/main" id="{39DBF295-EDC8-7245-AE07-C36BE5DEF4DD}"/>
              </a:ext>
            </a:extLst>
          </p:cNvPr>
          <p:cNvSpPr/>
          <p:nvPr/>
        </p:nvSpPr>
        <p:spPr>
          <a:xfrm>
            <a:off x="5824904" y="4035060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A0138E3-2456-D343-9AA8-69B0CEB296B7}"/>
              </a:ext>
            </a:extLst>
          </p:cNvPr>
          <p:cNvSpPr/>
          <p:nvPr/>
        </p:nvSpPr>
        <p:spPr>
          <a:xfrm>
            <a:off x="2516504" y="4733444"/>
            <a:ext cx="3441802" cy="713212"/>
          </a:xfrm>
          <a:prstGeom prst="roundRect">
            <a:avLst>
              <a:gd name="adj" fmla="val 980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6E9C79-CC51-6C4D-BE7E-171DB22A9A8C}"/>
              </a:ext>
            </a:extLst>
          </p:cNvPr>
          <p:cNvSpPr/>
          <p:nvPr/>
        </p:nvSpPr>
        <p:spPr>
          <a:xfrm>
            <a:off x="2294666" y="4841791"/>
            <a:ext cx="35371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200" b="1" dirty="0"/>
              <a:t>Consumidor: </a:t>
            </a:r>
            <a:r>
              <a:rPr lang="es-ES_tradnl" sz="1200" dirty="0"/>
              <a:t>es aquel agente que utiliza los productos tangibles de la empresa.</a:t>
            </a:r>
          </a:p>
        </p:txBody>
      </p:sp>
      <p:sp>
        <p:nvSpPr>
          <p:cNvPr id="22" name="Alternate Process 21">
            <a:extLst>
              <a:ext uri="{FF2B5EF4-FFF2-40B4-BE49-F238E27FC236}">
                <a16:creationId xmlns:a16="http://schemas.microsoft.com/office/drawing/2014/main" id="{D367491E-1337-4D42-AEA6-0AE395D9265D}"/>
              </a:ext>
            </a:extLst>
          </p:cNvPr>
          <p:cNvSpPr/>
          <p:nvPr/>
        </p:nvSpPr>
        <p:spPr>
          <a:xfrm>
            <a:off x="1824456" y="5243260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243260"/>
            <a:ext cx="3948174" cy="161473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www.freepik.es</a:t>
            </a:r>
            <a:r>
              <a:rPr lang="es-ES" sz="1200" dirty="0">
                <a:solidFill>
                  <a:schemeClr val="dk1"/>
                </a:solidFill>
              </a:rPr>
              <a:t>/vector-gratis/vendedor-hablando-cliente-sobre-concesionario-automoviles-futuro-propietario-vehiculo-servicio-centro-alquiler_22676193.htm#page=2&amp;query=tipos%20de%20clientes&amp;position=35&amp;from_view=</a:t>
            </a:r>
            <a:r>
              <a:rPr lang="es-ES" sz="1200" dirty="0" err="1">
                <a:solidFill>
                  <a:schemeClr val="dk1"/>
                </a:solidFill>
              </a:rPr>
              <a:t>search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FB8E25-614F-BE4A-AE17-D195765748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08" t="5541" r="50088" b="65570"/>
          <a:stretch/>
        </p:blipFill>
        <p:spPr>
          <a:xfrm>
            <a:off x="1029742" y="3574458"/>
            <a:ext cx="1402521" cy="14321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ADCBAD-0C24-5D42-9F4B-1DE92991DC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96" t="66190" r="50000" b="4921"/>
          <a:stretch/>
        </p:blipFill>
        <p:spPr>
          <a:xfrm>
            <a:off x="5742483" y="2350344"/>
            <a:ext cx="1402521" cy="14321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12BAD0-3567-7141-BE78-AD97F45BED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06" t="6192" r="62291" b="64919"/>
          <a:stretch/>
        </p:blipFill>
        <p:spPr>
          <a:xfrm>
            <a:off x="5742482" y="4658139"/>
            <a:ext cx="1402522" cy="14321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65BFA2-8BF1-3B43-BEB3-3F0601F39F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673" t="35928" r="25823" b="35183"/>
          <a:stretch/>
        </p:blipFill>
        <p:spPr>
          <a:xfrm>
            <a:off x="1029742" y="560068"/>
            <a:ext cx="1402521" cy="1432112"/>
          </a:xfrm>
          <a:prstGeom prst="rect">
            <a:avLst/>
          </a:prstGeom>
        </p:spPr>
      </p:pic>
      <p:sp>
        <p:nvSpPr>
          <p:cNvPr id="3" name="Alternate Process 2">
            <a:extLst>
              <a:ext uri="{FF2B5EF4-FFF2-40B4-BE49-F238E27FC236}">
                <a16:creationId xmlns:a16="http://schemas.microsoft.com/office/drawing/2014/main" id="{83E4863E-A469-5C42-8916-E25EAE6198C0}"/>
              </a:ext>
            </a:extLst>
          </p:cNvPr>
          <p:cNvSpPr/>
          <p:nvPr/>
        </p:nvSpPr>
        <p:spPr>
          <a:xfrm>
            <a:off x="2186456" y="1276124"/>
            <a:ext cx="4160555" cy="821616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03CF4-24C8-5140-BD3F-78ABA00DE7FA}"/>
              </a:ext>
            </a:extLst>
          </p:cNvPr>
          <p:cNvSpPr/>
          <p:nvPr/>
        </p:nvSpPr>
        <p:spPr>
          <a:xfrm>
            <a:off x="2376642" y="1363766"/>
            <a:ext cx="35038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b="1" dirty="0"/>
              <a:t>Cliente actual: </a:t>
            </a:r>
            <a:r>
              <a:rPr lang="es-ES_tradnl" sz="1200" dirty="0"/>
              <a:t>es aquel quien tiene actualmente la relación comercial con la empresa, adquiere los productos y paga por ellos.</a:t>
            </a:r>
          </a:p>
        </p:txBody>
      </p:sp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4BEAD0AB-AEC2-894D-A013-D9EBC813A01D}"/>
              </a:ext>
            </a:extLst>
          </p:cNvPr>
          <p:cNvSpPr/>
          <p:nvPr/>
        </p:nvSpPr>
        <p:spPr>
          <a:xfrm>
            <a:off x="5929390" y="1656677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648B448-C8EC-FD44-927E-F55D09C397CF}"/>
              </a:ext>
            </a:extLst>
          </p:cNvPr>
          <p:cNvSpPr/>
          <p:nvPr/>
        </p:nvSpPr>
        <p:spPr>
          <a:xfrm>
            <a:off x="1656677" y="2273268"/>
            <a:ext cx="4242590" cy="1114294"/>
          </a:xfrm>
          <a:prstGeom prst="roundRect">
            <a:avLst>
              <a:gd name="adj" fmla="val 980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BF8EB3-0291-344B-9D98-A19078D00869}"/>
              </a:ext>
            </a:extLst>
          </p:cNvPr>
          <p:cNvSpPr/>
          <p:nvPr/>
        </p:nvSpPr>
        <p:spPr>
          <a:xfrm>
            <a:off x="2186456" y="2360911"/>
            <a:ext cx="3537127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100" b="1" dirty="0"/>
              <a:t>Cliente potencial: </a:t>
            </a:r>
            <a:r>
              <a:rPr lang="es-ES_tradnl" sz="1100" dirty="0"/>
              <a:t>es aquella persona o empresa que cumple las características de interés para la empresa porque requiere el producto y tiene capacidad adquisitiva (recursos o fuentes de financiación) para adquirirlo, pero aún no lo ha hecho.</a:t>
            </a:r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B92ECB47-A892-7D41-BE0D-7D5CF1DFBF05}"/>
              </a:ext>
            </a:extLst>
          </p:cNvPr>
          <p:cNvSpPr/>
          <p:nvPr/>
        </p:nvSpPr>
        <p:spPr>
          <a:xfrm>
            <a:off x="1058513" y="2972238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7" name="Alternate Process 16">
            <a:extLst>
              <a:ext uri="{FF2B5EF4-FFF2-40B4-BE49-F238E27FC236}">
                <a16:creationId xmlns:a16="http://schemas.microsoft.com/office/drawing/2014/main" id="{D261982B-1AE4-294F-99D3-620B4C822EC4}"/>
              </a:ext>
            </a:extLst>
          </p:cNvPr>
          <p:cNvSpPr/>
          <p:nvPr/>
        </p:nvSpPr>
        <p:spPr>
          <a:xfrm>
            <a:off x="2053895" y="3624252"/>
            <a:ext cx="4160555" cy="821616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482E55-0177-CF47-BDA8-284D4699DB7D}"/>
              </a:ext>
            </a:extLst>
          </p:cNvPr>
          <p:cNvSpPr/>
          <p:nvPr/>
        </p:nvSpPr>
        <p:spPr>
          <a:xfrm>
            <a:off x="2274127" y="3816773"/>
            <a:ext cx="35038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b="1" dirty="0"/>
              <a:t>Usuario: </a:t>
            </a:r>
            <a:r>
              <a:rPr lang="es-ES_tradnl" sz="1200" dirty="0"/>
              <a:t>es el agente que utiliza los productos intangibles de la empresa.</a:t>
            </a:r>
          </a:p>
        </p:txBody>
      </p:sp>
      <p:sp>
        <p:nvSpPr>
          <p:cNvPr id="19" name="Alternate Process 18">
            <a:extLst>
              <a:ext uri="{FF2B5EF4-FFF2-40B4-BE49-F238E27FC236}">
                <a16:creationId xmlns:a16="http://schemas.microsoft.com/office/drawing/2014/main" id="{39DBF295-EDC8-7245-AE07-C36BE5DEF4DD}"/>
              </a:ext>
            </a:extLst>
          </p:cNvPr>
          <p:cNvSpPr/>
          <p:nvPr/>
        </p:nvSpPr>
        <p:spPr>
          <a:xfrm>
            <a:off x="5824904" y="4035060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A0138E3-2456-D343-9AA8-69B0CEB296B7}"/>
              </a:ext>
            </a:extLst>
          </p:cNvPr>
          <p:cNvSpPr/>
          <p:nvPr/>
        </p:nvSpPr>
        <p:spPr>
          <a:xfrm>
            <a:off x="2516504" y="4733444"/>
            <a:ext cx="3441802" cy="713212"/>
          </a:xfrm>
          <a:prstGeom prst="roundRect">
            <a:avLst>
              <a:gd name="adj" fmla="val 980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6E9C79-CC51-6C4D-BE7E-171DB22A9A8C}"/>
              </a:ext>
            </a:extLst>
          </p:cNvPr>
          <p:cNvSpPr/>
          <p:nvPr/>
        </p:nvSpPr>
        <p:spPr>
          <a:xfrm>
            <a:off x="2294666" y="4841791"/>
            <a:ext cx="35371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200" b="1" dirty="0"/>
              <a:t>Consumidor: </a:t>
            </a:r>
            <a:r>
              <a:rPr lang="es-ES_tradnl" sz="1200" dirty="0"/>
              <a:t>es aquel agente que utiliza los productos tangibles de la empresa.</a:t>
            </a:r>
          </a:p>
        </p:txBody>
      </p:sp>
      <p:sp>
        <p:nvSpPr>
          <p:cNvPr id="22" name="Alternate Process 21">
            <a:extLst>
              <a:ext uri="{FF2B5EF4-FFF2-40B4-BE49-F238E27FC236}">
                <a16:creationId xmlns:a16="http://schemas.microsoft.com/office/drawing/2014/main" id="{D367491E-1337-4D42-AEA6-0AE395D9265D}"/>
              </a:ext>
            </a:extLst>
          </p:cNvPr>
          <p:cNvSpPr/>
          <p:nvPr/>
        </p:nvSpPr>
        <p:spPr>
          <a:xfrm>
            <a:off x="1824456" y="5243260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F6AB5AB9-04E3-D24B-8334-28FC34AD1286}"/>
              </a:ext>
            </a:extLst>
          </p:cNvPr>
          <p:cNvSpPr/>
          <p:nvPr/>
        </p:nvSpPr>
        <p:spPr>
          <a:xfrm>
            <a:off x="631539" y="2222368"/>
            <a:ext cx="6863379" cy="2643453"/>
          </a:xfrm>
          <a:prstGeom prst="wedgeRoundRectCallout">
            <a:avLst>
              <a:gd name="adj1" fmla="val 29794"/>
              <a:gd name="adj2" fmla="val -59253"/>
              <a:gd name="adj3" fmla="val 16667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B9399B-E282-8044-84F9-29CC713D2DFC}"/>
              </a:ext>
            </a:extLst>
          </p:cNvPr>
          <p:cNvSpPr/>
          <p:nvPr/>
        </p:nvSpPr>
        <p:spPr>
          <a:xfrm>
            <a:off x="1025492" y="2631851"/>
            <a:ext cx="298202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dirty="0"/>
              <a:t>Una empresa va a realizar una encuesta con sus clientes, para conocer el nivel de satisfacción que tienen con la marca, sus productos y su personal. </a:t>
            </a:r>
          </a:p>
          <a:p>
            <a:endParaRPr lang="es-ES_tradnl" sz="1200" dirty="0"/>
          </a:p>
          <a:p>
            <a:r>
              <a:rPr lang="es-ES_tradnl" sz="1200" dirty="0"/>
              <a:t>En este caso, el tipo de clientes son los </a:t>
            </a:r>
            <a:r>
              <a:rPr lang="es-ES_tradnl" sz="1200" b="1" dirty="0"/>
              <a:t>clientes actuales</a:t>
            </a:r>
            <a:r>
              <a:rPr lang="es-ES_tradnl" sz="1200" dirty="0"/>
              <a:t>, ya que para poder evaluar la compañía requieren tener vínculo actual con ella.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CBCE32D-9459-7B49-8F43-8021B28734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4776" y="2536518"/>
            <a:ext cx="3065622" cy="204182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518624C7-9858-7B4B-A402-A433BA3C81D4}"/>
              </a:ext>
            </a:extLst>
          </p:cNvPr>
          <p:cNvSpPr/>
          <p:nvPr/>
        </p:nvSpPr>
        <p:spPr>
          <a:xfrm>
            <a:off x="7071301" y="2129358"/>
            <a:ext cx="428380" cy="40948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275948403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243260"/>
            <a:ext cx="3948174" cy="161473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www.freepik.es</a:t>
            </a:r>
            <a:r>
              <a:rPr lang="es-ES" sz="1200" dirty="0">
                <a:solidFill>
                  <a:schemeClr val="dk1"/>
                </a:solidFill>
              </a:rPr>
              <a:t>/vector-gratis/mujer-probadores-probarse-ropa-tienda_5901214.htm#page=5&amp;query=mujer%20comprando%20ropa&amp;position=18&amp;from_view=</a:t>
            </a:r>
            <a:r>
              <a:rPr lang="es-ES" sz="1200" dirty="0" err="1">
                <a:solidFill>
                  <a:schemeClr val="dk1"/>
                </a:solidFill>
              </a:rPr>
              <a:t>search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FB8E25-614F-BE4A-AE17-D195765748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08" t="5541" r="50088" b="65570"/>
          <a:stretch/>
        </p:blipFill>
        <p:spPr>
          <a:xfrm>
            <a:off x="1029742" y="3574458"/>
            <a:ext cx="1402521" cy="14321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ADCBAD-0C24-5D42-9F4B-1DE92991DC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96" t="66190" r="50000" b="4921"/>
          <a:stretch/>
        </p:blipFill>
        <p:spPr>
          <a:xfrm>
            <a:off x="5742483" y="2350344"/>
            <a:ext cx="1402521" cy="14321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12BAD0-3567-7141-BE78-AD97F45BED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06" t="6192" r="62291" b="64919"/>
          <a:stretch/>
        </p:blipFill>
        <p:spPr>
          <a:xfrm>
            <a:off x="5742482" y="4658139"/>
            <a:ext cx="1402522" cy="14321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65BFA2-8BF1-3B43-BEB3-3F0601F39F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673" t="35928" r="25823" b="35183"/>
          <a:stretch/>
        </p:blipFill>
        <p:spPr>
          <a:xfrm>
            <a:off x="1029742" y="560068"/>
            <a:ext cx="1402521" cy="1432112"/>
          </a:xfrm>
          <a:prstGeom prst="rect">
            <a:avLst/>
          </a:prstGeom>
        </p:spPr>
      </p:pic>
      <p:sp>
        <p:nvSpPr>
          <p:cNvPr id="3" name="Alternate Process 2">
            <a:extLst>
              <a:ext uri="{FF2B5EF4-FFF2-40B4-BE49-F238E27FC236}">
                <a16:creationId xmlns:a16="http://schemas.microsoft.com/office/drawing/2014/main" id="{83E4863E-A469-5C42-8916-E25EAE6198C0}"/>
              </a:ext>
            </a:extLst>
          </p:cNvPr>
          <p:cNvSpPr/>
          <p:nvPr/>
        </p:nvSpPr>
        <p:spPr>
          <a:xfrm>
            <a:off x="2186456" y="1276124"/>
            <a:ext cx="4160555" cy="821616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03CF4-24C8-5140-BD3F-78ABA00DE7FA}"/>
              </a:ext>
            </a:extLst>
          </p:cNvPr>
          <p:cNvSpPr/>
          <p:nvPr/>
        </p:nvSpPr>
        <p:spPr>
          <a:xfrm>
            <a:off x="2376642" y="1363766"/>
            <a:ext cx="35038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b="1" dirty="0"/>
              <a:t>Cliente actual: </a:t>
            </a:r>
            <a:r>
              <a:rPr lang="es-ES_tradnl" sz="1200" dirty="0"/>
              <a:t>es aquel quien tiene actualmente la relación comercial con la empresa, adquiere los productos y paga por ellos.</a:t>
            </a:r>
          </a:p>
        </p:txBody>
      </p:sp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4BEAD0AB-AEC2-894D-A013-D9EBC813A01D}"/>
              </a:ext>
            </a:extLst>
          </p:cNvPr>
          <p:cNvSpPr/>
          <p:nvPr/>
        </p:nvSpPr>
        <p:spPr>
          <a:xfrm>
            <a:off x="5929390" y="1656677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648B448-C8EC-FD44-927E-F55D09C397CF}"/>
              </a:ext>
            </a:extLst>
          </p:cNvPr>
          <p:cNvSpPr/>
          <p:nvPr/>
        </p:nvSpPr>
        <p:spPr>
          <a:xfrm>
            <a:off x="1656677" y="2273268"/>
            <a:ext cx="4242590" cy="1114294"/>
          </a:xfrm>
          <a:prstGeom prst="roundRect">
            <a:avLst>
              <a:gd name="adj" fmla="val 980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BF8EB3-0291-344B-9D98-A19078D00869}"/>
              </a:ext>
            </a:extLst>
          </p:cNvPr>
          <p:cNvSpPr/>
          <p:nvPr/>
        </p:nvSpPr>
        <p:spPr>
          <a:xfrm>
            <a:off x="2186456" y="2360911"/>
            <a:ext cx="3537127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100" b="1" dirty="0"/>
              <a:t>Cliente potencial: </a:t>
            </a:r>
            <a:r>
              <a:rPr lang="es-ES_tradnl" sz="1100" dirty="0"/>
              <a:t>es aquella persona o empresa que cumple las características de interés para la empresa porque requiere el producto y tiene capacidad adquisitiva (recursos o fuentes de financiación) para adquirirlo, pero aún no lo ha hecho.</a:t>
            </a:r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B92ECB47-A892-7D41-BE0D-7D5CF1DFBF05}"/>
              </a:ext>
            </a:extLst>
          </p:cNvPr>
          <p:cNvSpPr/>
          <p:nvPr/>
        </p:nvSpPr>
        <p:spPr>
          <a:xfrm>
            <a:off x="1058513" y="2972238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7" name="Alternate Process 16">
            <a:extLst>
              <a:ext uri="{FF2B5EF4-FFF2-40B4-BE49-F238E27FC236}">
                <a16:creationId xmlns:a16="http://schemas.microsoft.com/office/drawing/2014/main" id="{D261982B-1AE4-294F-99D3-620B4C822EC4}"/>
              </a:ext>
            </a:extLst>
          </p:cNvPr>
          <p:cNvSpPr/>
          <p:nvPr/>
        </p:nvSpPr>
        <p:spPr>
          <a:xfrm>
            <a:off x="2053895" y="3624252"/>
            <a:ext cx="4160555" cy="821616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482E55-0177-CF47-BDA8-284D4699DB7D}"/>
              </a:ext>
            </a:extLst>
          </p:cNvPr>
          <p:cNvSpPr/>
          <p:nvPr/>
        </p:nvSpPr>
        <p:spPr>
          <a:xfrm>
            <a:off x="2274127" y="3816773"/>
            <a:ext cx="35038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b="1" dirty="0"/>
              <a:t>Usuario: </a:t>
            </a:r>
            <a:r>
              <a:rPr lang="es-ES_tradnl" sz="1200" dirty="0"/>
              <a:t>es el agente que utiliza los productos intangibles de la empresa.</a:t>
            </a:r>
          </a:p>
        </p:txBody>
      </p:sp>
      <p:sp>
        <p:nvSpPr>
          <p:cNvPr id="19" name="Alternate Process 18">
            <a:extLst>
              <a:ext uri="{FF2B5EF4-FFF2-40B4-BE49-F238E27FC236}">
                <a16:creationId xmlns:a16="http://schemas.microsoft.com/office/drawing/2014/main" id="{39DBF295-EDC8-7245-AE07-C36BE5DEF4DD}"/>
              </a:ext>
            </a:extLst>
          </p:cNvPr>
          <p:cNvSpPr/>
          <p:nvPr/>
        </p:nvSpPr>
        <p:spPr>
          <a:xfrm>
            <a:off x="5824904" y="4035060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A0138E3-2456-D343-9AA8-69B0CEB296B7}"/>
              </a:ext>
            </a:extLst>
          </p:cNvPr>
          <p:cNvSpPr/>
          <p:nvPr/>
        </p:nvSpPr>
        <p:spPr>
          <a:xfrm>
            <a:off x="2516504" y="4733444"/>
            <a:ext cx="3441802" cy="713212"/>
          </a:xfrm>
          <a:prstGeom prst="roundRect">
            <a:avLst>
              <a:gd name="adj" fmla="val 980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6E9C79-CC51-6C4D-BE7E-171DB22A9A8C}"/>
              </a:ext>
            </a:extLst>
          </p:cNvPr>
          <p:cNvSpPr/>
          <p:nvPr/>
        </p:nvSpPr>
        <p:spPr>
          <a:xfrm>
            <a:off x="2294666" y="4841791"/>
            <a:ext cx="35371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200" b="1" dirty="0"/>
              <a:t>Consumidor: </a:t>
            </a:r>
            <a:r>
              <a:rPr lang="es-ES_tradnl" sz="1200" dirty="0"/>
              <a:t>es aquel agente que utiliza los productos tangibles de la empresa.</a:t>
            </a:r>
          </a:p>
        </p:txBody>
      </p:sp>
      <p:sp>
        <p:nvSpPr>
          <p:cNvPr id="22" name="Alternate Process 21">
            <a:extLst>
              <a:ext uri="{FF2B5EF4-FFF2-40B4-BE49-F238E27FC236}">
                <a16:creationId xmlns:a16="http://schemas.microsoft.com/office/drawing/2014/main" id="{D367491E-1337-4D42-AEA6-0AE395D9265D}"/>
              </a:ext>
            </a:extLst>
          </p:cNvPr>
          <p:cNvSpPr/>
          <p:nvPr/>
        </p:nvSpPr>
        <p:spPr>
          <a:xfrm>
            <a:off x="1824456" y="5243260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F6AB5AB9-04E3-D24B-8334-28FC34AD1286}"/>
              </a:ext>
            </a:extLst>
          </p:cNvPr>
          <p:cNvSpPr/>
          <p:nvPr/>
        </p:nvSpPr>
        <p:spPr>
          <a:xfrm>
            <a:off x="368139" y="3446798"/>
            <a:ext cx="6863379" cy="2643453"/>
          </a:xfrm>
          <a:prstGeom prst="wedgeRoundRectCallout">
            <a:avLst>
              <a:gd name="adj1" fmla="val -26006"/>
              <a:gd name="adj2" fmla="val -57625"/>
              <a:gd name="adj3" fmla="val 16667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B9399B-E282-8044-84F9-29CC713D2DFC}"/>
              </a:ext>
            </a:extLst>
          </p:cNvPr>
          <p:cNvSpPr/>
          <p:nvPr/>
        </p:nvSpPr>
        <p:spPr>
          <a:xfrm>
            <a:off x="762092" y="3856281"/>
            <a:ext cx="298202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dirty="0"/>
              <a:t>Una empresa experta en venta de ropa, desea conocer por parte de sus no clientes, que es lo que haría que compraran ropa de dicha marca.</a:t>
            </a:r>
          </a:p>
          <a:p>
            <a:endParaRPr lang="es-ES_tradnl" sz="1200" dirty="0"/>
          </a:p>
          <a:p>
            <a:r>
              <a:rPr lang="es-ES_tradnl" sz="1200" dirty="0"/>
              <a:t>En esta situación, la encuesta se aplicaría a </a:t>
            </a:r>
            <a:r>
              <a:rPr lang="es-ES_tradnl" sz="1200" b="1" dirty="0"/>
              <a:t>clientes potenciales</a:t>
            </a:r>
            <a:r>
              <a:rPr lang="es-ES_tradnl" sz="1200" dirty="0"/>
              <a:t>, ya que son aquellos que actualmente no son clientes de la empresa, aunque cumplen las condiciones para realizarlo.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18624C7-9858-7B4B-A402-A433BA3C81D4}"/>
              </a:ext>
            </a:extLst>
          </p:cNvPr>
          <p:cNvSpPr/>
          <p:nvPr/>
        </p:nvSpPr>
        <p:spPr>
          <a:xfrm>
            <a:off x="270561" y="3369716"/>
            <a:ext cx="428380" cy="40948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F7F440E-CB75-8249-AA87-2143E7D20B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25" r="17656"/>
          <a:stretch/>
        </p:blipFill>
        <p:spPr>
          <a:xfrm>
            <a:off x="3886611" y="3939777"/>
            <a:ext cx="2992983" cy="180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92814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243260"/>
            <a:ext cx="3948174" cy="161473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www.freepik.es</a:t>
            </a:r>
            <a:r>
              <a:rPr lang="es-ES" sz="1200" dirty="0">
                <a:solidFill>
                  <a:schemeClr val="dk1"/>
                </a:solidFill>
              </a:rPr>
              <a:t>/vector-gratis/sucursal-bancaria-tres-composiciones-cuadradas-gerente-caja-cobradores-que-trabajan-dispensador-efectivo-ilustracion-vectorial-isometrica_23582355.htm#query=</a:t>
            </a:r>
            <a:r>
              <a:rPr lang="es-ES" sz="1200" dirty="0" err="1">
                <a:solidFill>
                  <a:schemeClr val="dk1"/>
                </a:solidFill>
              </a:rPr>
              <a:t>banco&amp;position</a:t>
            </a:r>
            <a:r>
              <a:rPr lang="es-ES" sz="1200" dirty="0">
                <a:solidFill>
                  <a:schemeClr val="dk1"/>
                </a:solidFill>
              </a:rPr>
              <a:t>=12&amp;from_view=</a:t>
            </a:r>
            <a:r>
              <a:rPr lang="es-ES" sz="1200" dirty="0" err="1">
                <a:solidFill>
                  <a:schemeClr val="dk1"/>
                </a:solidFill>
              </a:rPr>
              <a:t>search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FB8E25-614F-BE4A-AE17-D195765748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08" t="5541" r="50088" b="65570"/>
          <a:stretch/>
        </p:blipFill>
        <p:spPr>
          <a:xfrm>
            <a:off x="1029742" y="3574458"/>
            <a:ext cx="1402521" cy="14321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ADCBAD-0C24-5D42-9F4B-1DE92991DC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96" t="66190" r="50000" b="4921"/>
          <a:stretch/>
        </p:blipFill>
        <p:spPr>
          <a:xfrm>
            <a:off x="5742483" y="2350344"/>
            <a:ext cx="1402521" cy="14321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12BAD0-3567-7141-BE78-AD97F45BED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06" t="6192" r="62291" b="64919"/>
          <a:stretch/>
        </p:blipFill>
        <p:spPr>
          <a:xfrm>
            <a:off x="5742482" y="4658139"/>
            <a:ext cx="1402522" cy="14321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65BFA2-8BF1-3B43-BEB3-3F0601F39F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673" t="35928" r="25823" b="35183"/>
          <a:stretch/>
        </p:blipFill>
        <p:spPr>
          <a:xfrm>
            <a:off x="1029742" y="560068"/>
            <a:ext cx="1402521" cy="1432112"/>
          </a:xfrm>
          <a:prstGeom prst="rect">
            <a:avLst/>
          </a:prstGeom>
        </p:spPr>
      </p:pic>
      <p:sp>
        <p:nvSpPr>
          <p:cNvPr id="3" name="Alternate Process 2">
            <a:extLst>
              <a:ext uri="{FF2B5EF4-FFF2-40B4-BE49-F238E27FC236}">
                <a16:creationId xmlns:a16="http://schemas.microsoft.com/office/drawing/2014/main" id="{83E4863E-A469-5C42-8916-E25EAE6198C0}"/>
              </a:ext>
            </a:extLst>
          </p:cNvPr>
          <p:cNvSpPr/>
          <p:nvPr/>
        </p:nvSpPr>
        <p:spPr>
          <a:xfrm>
            <a:off x="2186456" y="1276124"/>
            <a:ext cx="4160555" cy="821616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03CF4-24C8-5140-BD3F-78ABA00DE7FA}"/>
              </a:ext>
            </a:extLst>
          </p:cNvPr>
          <p:cNvSpPr/>
          <p:nvPr/>
        </p:nvSpPr>
        <p:spPr>
          <a:xfrm>
            <a:off x="2376642" y="1363766"/>
            <a:ext cx="35038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b="1" dirty="0"/>
              <a:t>Cliente actual: </a:t>
            </a:r>
            <a:r>
              <a:rPr lang="es-ES_tradnl" sz="1200" dirty="0"/>
              <a:t>es aquel quien tiene actualmente la relación comercial con la empresa, adquiere los productos y paga por ellos.</a:t>
            </a:r>
          </a:p>
        </p:txBody>
      </p:sp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4BEAD0AB-AEC2-894D-A013-D9EBC813A01D}"/>
              </a:ext>
            </a:extLst>
          </p:cNvPr>
          <p:cNvSpPr/>
          <p:nvPr/>
        </p:nvSpPr>
        <p:spPr>
          <a:xfrm>
            <a:off x="5929390" y="1656677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648B448-C8EC-FD44-927E-F55D09C397CF}"/>
              </a:ext>
            </a:extLst>
          </p:cNvPr>
          <p:cNvSpPr/>
          <p:nvPr/>
        </p:nvSpPr>
        <p:spPr>
          <a:xfrm>
            <a:off x="1656677" y="2273268"/>
            <a:ext cx="4242590" cy="1114294"/>
          </a:xfrm>
          <a:prstGeom prst="roundRect">
            <a:avLst>
              <a:gd name="adj" fmla="val 980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BF8EB3-0291-344B-9D98-A19078D00869}"/>
              </a:ext>
            </a:extLst>
          </p:cNvPr>
          <p:cNvSpPr/>
          <p:nvPr/>
        </p:nvSpPr>
        <p:spPr>
          <a:xfrm>
            <a:off x="2186456" y="2360911"/>
            <a:ext cx="3537127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100" b="1" dirty="0"/>
              <a:t>Cliente potencial: </a:t>
            </a:r>
            <a:r>
              <a:rPr lang="es-ES_tradnl" sz="1100" dirty="0"/>
              <a:t>es aquella persona o empresa que cumple las características de interés para la empresa porque requiere el producto y tiene capacidad adquisitiva (recursos o fuentes de financiación) para adquirirlo, pero aún no lo ha hecho.</a:t>
            </a:r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B92ECB47-A892-7D41-BE0D-7D5CF1DFBF05}"/>
              </a:ext>
            </a:extLst>
          </p:cNvPr>
          <p:cNvSpPr/>
          <p:nvPr/>
        </p:nvSpPr>
        <p:spPr>
          <a:xfrm>
            <a:off x="1058513" y="2972238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7" name="Alternate Process 16">
            <a:extLst>
              <a:ext uri="{FF2B5EF4-FFF2-40B4-BE49-F238E27FC236}">
                <a16:creationId xmlns:a16="http://schemas.microsoft.com/office/drawing/2014/main" id="{D261982B-1AE4-294F-99D3-620B4C822EC4}"/>
              </a:ext>
            </a:extLst>
          </p:cNvPr>
          <p:cNvSpPr/>
          <p:nvPr/>
        </p:nvSpPr>
        <p:spPr>
          <a:xfrm>
            <a:off x="2053895" y="3624252"/>
            <a:ext cx="4160555" cy="821616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482E55-0177-CF47-BDA8-284D4699DB7D}"/>
              </a:ext>
            </a:extLst>
          </p:cNvPr>
          <p:cNvSpPr/>
          <p:nvPr/>
        </p:nvSpPr>
        <p:spPr>
          <a:xfrm>
            <a:off x="2274127" y="3816773"/>
            <a:ext cx="35038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b="1" dirty="0"/>
              <a:t>Usuario: </a:t>
            </a:r>
            <a:r>
              <a:rPr lang="es-ES_tradnl" sz="1200" dirty="0"/>
              <a:t>es el agente que utiliza los productos intangibles de la empresa.</a:t>
            </a:r>
          </a:p>
        </p:txBody>
      </p:sp>
      <p:sp>
        <p:nvSpPr>
          <p:cNvPr id="19" name="Alternate Process 18">
            <a:extLst>
              <a:ext uri="{FF2B5EF4-FFF2-40B4-BE49-F238E27FC236}">
                <a16:creationId xmlns:a16="http://schemas.microsoft.com/office/drawing/2014/main" id="{39DBF295-EDC8-7245-AE07-C36BE5DEF4DD}"/>
              </a:ext>
            </a:extLst>
          </p:cNvPr>
          <p:cNvSpPr/>
          <p:nvPr/>
        </p:nvSpPr>
        <p:spPr>
          <a:xfrm>
            <a:off x="5824904" y="4035060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A0138E3-2456-D343-9AA8-69B0CEB296B7}"/>
              </a:ext>
            </a:extLst>
          </p:cNvPr>
          <p:cNvSpPr/>
          <p:nvPr/>
        </p:nvSpPr>
        <p:spPr>
          <a:xfrm>
            <a:off x="2516504" y="4733444"/>
            <a:ext cx="3441802" cy="713212"/>
          </a:xfrm>
          <a:prstGeom prst="roundRect">
            <a:avLst>
              <a:gd name="adj" fmla="val 980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6E9C79-CC51-6C4D-BE7E-171DB22A9A8C}"/>
              </a:ext>
            </a:extLst>
          </p:cNvPr>
          <p:cNvSpPr/>
          <p:nvPr/>
        </p:nvSpPr>
        <p:spPr>
          <a:xfrm>
            <a:off x="2294666" y="4841791"/>
            <a:ext cx="35371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200" b="1" dirty="0"/>
              <a:t>Consumidor: </a:t>
            </a:r>
            <a:r>
              <a:rPr lang="es-ES_tradnl" sz="1200" dirty="0"/>
              <a:t>es aquel agente que utiliza los productos tangibles de la empresa.</a:t>
            </a:r>
          </a:p>
        </p:txBody>
      </p:sp>
      <p:sp>
        <p:nvSpPr>
          <p:cNvPr id="22" name="Alternate Process 21">
            <a:extLst>
              <a:ext uri="{FF2B5EF4-FFF2-40B4-BE49-F238E27FC236}">
                <a16:creationId xmlns:a16="http://schemas.microsoft.com/office/drawing/2014/main" id="{D367491E-1337-4D42-AEA6-0AE395D9265D}"/>
              </a:ext>
            </a:extLst>
          </p:cNvPr>
          <p:cNvSpPr/>
          <p:nvPr/>
        </p:nvSpPr>
        <p:spPr>
          <a:xfrm>
            <a:off x="1824456" y="5243260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F6AB5AB9-04E3-D24B-8334-28FC34AD1286}"/>
              </a:ext>
            </a:extLst>
          </p:cNvPr>
          <p:cNvSpPr/>
          <p:nvPr/>
        </p:nvSpPr>
        <p:spPr>
          <a:xfrm>
            <a:off x="934824" y="914400"/>
            <a:ext cx="6863379" cy="2848199"/>
          </a:xfrm>
          <a:prstGeom prst="wedgeRoundRectCallout">
            <a:avLst>
              <a:gd name="adj1" fmla="val 28696"/>
              <a:gd name="adj2" fmla="val 62020"/>
              <a:gd name="adj3" fmla="val 16667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B9399B-E282-8044-84F9-29CC713D2DFC}"/>
              </a:ext>
            </a:extLst>
          </p:cNvPr>
          <p:cNvSpPr/>
          <p:nvPr/>
        </p:nvSpPr>
        <p:spPr>
          <a:xfrm>
            <a:off x="1329491" y="1336568"/>
            <a:ext cx="35138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dirty="0"/>
              <a:t>Jorge es el mensajero de una empresa y acude con frecuencia al banco a realizar los depósitos de dinero del recaudo de los puntos de venta. </a:t>
            </a:r>
          </a:p>
          <a:p>
            <a:endParaRPr lang="es-ES_tradnl" sz="1200" dirty="0"/>
          </a:p>
          <a:p>
            <a:r>
              <a:rPr lang="es-ES_tradnl" sz="1200" dirty="0"/>
              <a:t>Al aplicarle la encuesta sobre su percepción de la oficina, sus respuestas serán tomadas como las de un </a:t>
            </a:r>
            <a:r>
              <a:rPr lang="es-ES_tradnl" sz="1200" b="1" dirty="0"/>
              <a:t>usuario</a:t>
            </a:r>
            <a:r>
              <a:rPr lang="es-ES_tradnl" sz="1200" dirty="0"/>
              <a:t>, ya que aunque no es cliente directo de la entidad financiera, si es usuario al visitarla por motivos laborales.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18624C7-9858-7B4B-A402-A433BA3C81D4}"/>
              </a:ext>
            </a:extLst>
          </p:cNvPr>
          <p:cNvSpPr/>
          <p:nvPr/>
        </p:nvSpPr>
        <p:spPr>
          <a:xfrm>
            <a:off x="7464741" y="847817"/>
            <a:ext cx="428380" cy="40948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x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8135C91-E670-BB41-A428-573605D4F9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6823"/>
          <a:stretch/>
        </p:blipFill>
        <p:spPr>
          <a:xfrm>
            <a:off x="5006434" y="1224142"/>
            <a:ext cx="2179131" cy="219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501589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243260"/>
            <a:ext cx="3948174" cy="161473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www.freepik.es</a:t>
            </a:r>
            <a:r>
              <a:rPr lang="es-ES" sz="1200" dirty="0">
                <a:solidFill>
                  <a:schemeClr val="dk1"/>
                </a:solidFill>
              </a:rPr>
              <a:t>/vector-gratis/tienda-conveniencia-vendedora-mostrador-gente-cola_12873465.htm#page=2&amp;query=compra%20supermercado&amp;position=23&amp;from_view=</a:t>
            </a:r>
            <a:r>
              <a:rPr lang="es-ES" sz="1200" dirty="0" err="1">
                <a:solidFill>
                  <a:schemeClr val="dk1"/>
                </a:solidFill>
              </a:rPr>
              <a:t>search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FB8E25-614F-BE4A-AE17-D195765748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08" t="5541" r="50088" b="65570"/>
          <a:stretch/>
        </p:blipFill>
        <p:spPr>
          <a:xfrm>
            <a:off x="1029742" y="3574458"/>
            <a:ext cx="1402521" cy="14321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ADCBAD-0C24-5D42-9F4B-1DE92991DC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96" t="66190" r="50000" b="4921"/>
          <a:stretch/>
        </p:blipFill>
        <p:spPr>
          <a:xfrm>
            <a:off x="5742483" y="2350344"/>
            <a:ext cx="1402521" cy="14321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12BAD0-3567-7141-BE78-AD97F45BED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06" t="6192" r="62291" b="64919"/>
          <a:stretch/>
        </p:blipFill>
        <p:spPr>
          <a:xfrm>
            <a:off x="5742482" y="4658139"/>
            <a:ext cx="1402522" cy="14321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65BFA2-8BF1-3B43-BEB3-3F0601F39F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673" t="35928" r="25823" b="35183"/>
          <a:stretch/>
        </p:blipFill>
        <p:spPr>
          <a:xfrm>
            <a:off x="1029742" y="560068"/>
            <a:ext cx="1402521" cy="1432112"/>
          </a:xfrm>
          <a:prstGeom prst="rect">
            <a:avLst/>
          </a:prstGeom>
        </p:spPr>
      </p:pic>
      <p:sp>
        <p:nvSpPr>
          <p:cNvPr id="3" name="Alternate Process 2">
            <a:extLst>
              <a:ext uri="{FF2B5EF4-FFF2-40B4-BE49-F238E27FC236}">
                <a16:creationId xmlns:a16="http://schemas.microsoft.com/office/drawing/2014/main" id="{83E4863E-A469-5C42-8916-E25EAE6198C0}"/>
              </a:ext>
            </a:extLst>
          </p:cNvPr>
          <p:cNvSpPr/>
          <p:nvPr/>
        </p:nvSpPr>
        <p:spPr>
          <a:xfrm>
            <a:off x="2186456" y="1276124"/>
            <a:ext cx="4160555" cy="821616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03CF4-24C8-5140-BD3F-78ABA00DE7FA}"/>
              </a:ext>
            </a:extLst>
          </p:cNvPr>
          <p:cNvSpPr/>
          <p:nvPr/>
        </p:nvSpPr>
        <p:spPr>
          <a:xfrm>
            <a:off x="2376642" y="1363766"/>
            <a:ext cx="35038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b="1" dirty="0"/>
              <a:t>Cliente actual: </a:t>
            </a:r>
            <a:r>
              <a:rPr lang="es-ES_tradnl" sz="1200" dirty="0"/>
              <a:t>es aquel quien tiene actualmente la relación comercial con la empresa, adquiere los productos y paga por ellos.</a:t>
            </a:r>
          </a:p>
        </p:txBody>
      </p:sp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4BEAD0AB-AEC2-894D-A013-D9EBC813A01D}"/>
              </a:ext>
            </a:extLst>
          </p:cNvPr>
          <p:cNvSpPr/>
          <p:nvPr/>
        </p:nvSpPr>
        <p:spPr>
          <a:xfrm>
            <a:off x="5929390" y="1656677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648B448-C8EC-FD44-927E-F55D09C397CF}"/>
              </a:ext>
            </a:extLst>
          </p:cNvPr>
          <p:cNvSpPr/>
          <p:nvPr/>
        </p:nvSpPr>
        <p:spPr>
          <a:xfrm>
            <a:off x="1656677" y="2273268"/>
            <a:ext cx="4242590" cy="1114294"/>
          </a:xfrm>
          <a:prstGeom prst="roundRect">
            <a:avLst>
              <a:gd name="adj" fmla="val 980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BF8EB3-0291-344B-9D98-A19078D00869}"/>
              </a:ext>
            </a:extLst>
          </p:cNvPr>
          <p:cNvSpPr/>
          <p:nvPr/>
        </p:nvSpPr>
        <p:spPr>
          <a:xfrm>
            <a:off x="2186456" y="2360911"/>
            <a:ext cx="3537127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100" b="1" dirty="0"/>
              <a:t>Cliente potencial: </a:t>
            </a:r>
            <a:r>
              <a:rPr lang="es-ES_tradnl" sz="1100" dirty="0"/>
              <a:t>es aquella persona o empresa que cumple las características de interés para la empresa porque requiere el producto y tiene capacidad adquisitiva (recursos o fuentes de financiación) para adquirirlo, pero aún no lo ha hecho.</a:t>
            </a:r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B92ECB47-A892-7D41-BE0D-7D5CF1DFBF05}"/>
              </a:ext>
            </a:extLst>
          </p:cNvPr>
          <p:cNvSpPr/>
          <p:nvPr/>
        </p:nvSpPr>
        <p:spPr>
          <a:xfrm>
            <a:off x="1058513" y="2972238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7" name="Alternate Process 16">
            <a:extLst>
              <a:ext uri="{FF2B5EF4-FFF2-40B4-BE49-F238E27FC236}">
                <a16:creationId xmlns:a16="http://schemas.microsoft.com/office/drawing/2014/main" id="{D261982B-1AE4-294F-99D3-620B4C822EC4}"/>
              </a:ext>
            </a:extLst>
          </p:cNvPr>
          <p:cNvSpPr/>
          <p:nvPr/>
        </p:nvSpPr>
        <p:spPr>
          <a:xfrm>
            <a:off x="2053895" y="3624252"/>
            <a:ext cx="4160555" cy="821616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482E55-0177-CF47-BDA8-284D4699DB7D}"/>
              </a:ext>
            </a:extLst>
          </p:cNvPr>
          <p:cNvSpPr/>
          <p:nvPr/>
        </p:nvSpPr>
        <p:spPr>
          <a:xfrm>
            <a:off x="2274127" y="3816773"/>
            <a:ext cx="35038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b="1" dirty="0"/>
              <a:t>Usuario: </a:t>
            </a:r>
            <a:r>
              <a:rPr lang="es-ES_tradnl" sz="1200" dirty="0"/>
              <a:t>es el agente que utiliza los productos intangibles de la empresa.</a:t>
            </a:r>
          </a:p>
        </p:txBody>
      </p:sp>
      <p:sp>
        <p:nvSpPr>
          <p:cNvPr id="19" name="Alternate Process 18">
            <a:extLst>
              <a:ext uri="{FF2B5EF4-FFF2-40B4-BE49-F238E27FC236}">
                <a16:creationId xmlns:a16="http://schemas.microsoft.com/office/drawing/2014/main" id="{39DBF295-EDC8-7245-AE07-C36BE5DEF4DD}"/>
              </a:ext>
            </a:extLst>
          </p:cNvPr>
          <p:cNvSpPr/>
          <p:nvPr/>
        </p:nvSpPr>
        <p:spPr>
          <a:xfrm>
            <a:off x="5824904" y="4035060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A0138E3-2456-D343-9AA8-69B0CEB296B7}"/>
              </a:ext>
            </a:extLst>
          </p:cNvPr>
          <p:cNvSpPr/>
          <p:nvPr/>
        </p:nvSpPr>
        <p:spPr>
          <a:xfrm>
            <a:off x="2516504" y="4733444"/>
            <a:ext cx="3441802" cy="713212"/>
          </a:xfrm>
          <a:prstGeom prst="roundRect">
            <a:avLst>
              <a:gd name="adj" fmla="val 980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6E9C79-CC51-6C4D-BE7E-171DB22A9A8C}"/>
              </a:ext>
            </a:extLst>
          </p:cNvPr>
          <p:cNvSpPr/>
          <p:nvPr/>
        </p:nvSpPr>
        <p:spPr>
          <a:xfrm>
            <a:off x="2294666" y="4841791"/>
            <a:ext cx="35371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200" b="1" dirty="0"/>
              <a:t>Consumidor: </a:t>
            </a:r>
            <a:r>
              <a:rPr lang="es-ES_tradnl" sz="1200" dirty="0"/>
              <a:t>es aquel agente que utiliza los productos tangibles de la empresa.</a:t>
            </a:r>
          </a:p>
        </p:txBody>
      </p:sp>
      <p:sp>
        <p:nvSpPr>
          <p:cNvPr id="22" name="Alternate Process 21">
            <a:extLst>
              <a:ext uri="{FF2B5EF4-FFF2-40B4-BE49-F238E27FC236}">
                <a16:creationId xmlns:a16="http://schemas.microsoft.com/office/drawing/2014/main" id="{D367491E-1337-4D42-AEA6-0AE395D9265D}"/>
              </a:ext>
            </a:extLst>
          </p:cNvPr>
          <p:cNvSpPr/>
          <p:nvPr/>
        </p:nvSpPr>
        <p:spPr>
          <a:xfrm>
            <a:off x="1731002" y="5169091"/>
            <a:ext cx="1215614" cy="335503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Ejemplo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F6AB5AB9-04E3-D24B-8334-28FC34AD1286}"/>
              </a:ext>
            </a:extLst>
          </p:cNvPr>
          <p:cNvSpPr/>
          <p:nvPr/>
        </p:nvSpPr>
        <p:spPr>
          <a:xfrm>
            <a:off x="177139" y="1891702"/>
            <a:ext cx="6863379" cy="2848199"/>
          </a:xfrm>
          <a:prstGeom prst="wedgeRoundRectCallout">
            <a:avLst>
              <a:gd name="adj1" fmla="val -22715"/>
              <a:gd name="adj2" fmla="val 65419"/>
              <a:gd name="adj3" fmla="val 16667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B9399B-E282-8044-84F9-29CC713D2DFC}"/>
              </a:ext>
            </a:extLst>
          </p:cNvPr>
          <p:cNvSpPr/>
          <p:nvPr/>
        </p:nvSpPr>
        <p:spPr>
          <a:xfrm>
            <a:off x="718265" y="2572753"/>
            <a:ext cx="227354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dirty="0"/>
              <a:t>Claudia va a un supermercado y adquiere </a:t>
            </a:r>
            <a:r>
              <a:rPr lang="es-ES_tradnl" sz="1200"/>
              <a:t>una bebida </a:t>
            </a:r>
            <a:r>
              <a:rPr lang="es-ES_tradnl" sz="1200" dirty="0"/>
              <a:t>para su almuerzo. </a:t>
            </a:r>
          </a:p>
          <a:p>
            <a:endParaRPr lang="es-ES_tradnl" sz="1200" dirty="0"/>
          </a:p>
          <a:p>
            <a:r>
              <a:rPr lang="es-ES_tradnl" sz="1200" dirty="0"/>
              <a:t>En este caso, ella es </a:t>
            </a:r>
            <a:r>
              <a:rPr lang="es-ES_tradnl" sz="1200" b="1" dirty="0"/>
              <a:t>consumidora, </a:t>
            </a:r>
            <a:r>
              <a:rPr lang="es-ES_tradnl" sz="1200" dirty="0"/>
              <a:t>porque está utilizando para su propio consumo un bien tangible.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18624C7-9858-7B4B-A402-A433BA3C81D4}"/>
              </a:ext>
            </a:extLst>
          </p:cNvPr>
          <p:cNvSpPr/>
          <p:nvPr/>
        </p:nvSpPr>
        <p:spPr>
          <a:xfrm>
            <a:off x="261379" y="1787438"/>
            <a:ext cx="428380" cy="40948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FC24527-550A-2B40-BF3D-1A4331D804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33" r="15973"/>
          <a:stretch/>
        </p:blipFill>
        <p:spPr>
          <a:xfrm>
            <a:off x="3011638" y="2368061"/>
            <a:ext cx="3441802" cy="193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98009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988</Words>
  <Application>Microsoft Office PowerPoint</Application>
  <PresentationFormat>Panorámica</PresentationFormat>
  <Paragraphs>70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CLAUDIA VASQUEZ</dc:creator>
  <cp:lastModifiedBy>JGOA</cp:lastModifiedBy>
  <cp:revision>13</cp:revision>
  <dcterms:modified xsi:type="dcterms:W3CDTF">2022-08-06T22:12:59Z</dcterms:modified>
</cp:coreProperties>
</file>